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14" r:id="rId2"/>
    <p:sldId id="293" r:id="rId3"/>
    <p:sldId id="304" r:id="rId4"/>
    <p:sldId id="295" r:id="rId5"/>
    <p:sldId id="296" r:id="rId6"/>
    <p:sldId id="305" r:id="rId7"/>
    <p:sldId id="306" r:id="rId8"/>
    <p:sldId id="307" r:id="rId9"/>
    <p:sldId id="297" r:id="rId10"/>
    <p:sldId id="298" r:id="rId11"/>
    <p:sldId id="299" r:id="rId12"/>
    <p:sldId id="300" r:id="rId13"/>
    <p:sldId id="301" r:id="rId14"/>
    <p:sldId id="302" r:id="rId15"/>
    <p:sldId id="303" r:id="rId1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33" autoAdjust="0"/>
  </p:normalViewPr>
  <p:slideViewPr>
    <p:cSldViewPr>
      <p:cViewPr>
        <p:scale>
          <a:sx n="100" d="100"/>
          <a:sy n="100" d="100"/>
        </p:scale>
        <p:origin x="-19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27B7023-55CB-413E-8A03-C3F01CE557FE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5CF12808-8EFC-4570-B25E-B86F2CBD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0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 картинку-</a:t>
            </a:r>
            <a:r>
              <a:rPr lang="ru-RU" dirty="0" err="1" smtClean="0"/>
              <a:t>панорамку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51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вариант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2808-8EFC-4570-B25E-B86F2CBD0DE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0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3B49B13-BC64-45DE-9AE0-3D4632B764D7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68E3D71-0C9D-4726-8041-A09694C3C05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2636912"/>
            <a:ext cx="2180703" cy="21602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3683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ПРОЕКТ «ПАРК МИРА»</a:t>
            </a:r>
          </a:p>
          <a:p>
            <a:pPr algn="ctr"/>
            <a:r>
              <a:rPr lang="ru-RU" sz="2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Ландшафтная Лаборатория</a:t>
            </a:r>
            <a:endParaRPr lang="ru-RU" sz="2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33272" r="16998" b="10999"/>
          <a:stretch/>
        </p:blipFill>
        <p:spPr>
          <a:xfrm>
            <a:off x="479424" y="1134561"/>
            <a:ext cx="8121913" cy="3950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bliqueBottom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05628"/>
            <a:ext cx="1441326" cy="145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85779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48547" y="2082122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0,5</a:t>
            </a:r>
            <a:r>
              <a:rPr lang="ru-RU" sz="1200" b="1" dirty="0" smtClean="0">
                <a:solidFill>
                  <a:schemeClr val="bg1"/>
                </a:solidFill>
              </a:rPr>
              <a:t>млн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жителей рядом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0152" y="2060848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21</a:t>
            </a:r>
            <a:r>
              <a:rPr lang="ru-RU" sz="1600" b="1" dirty="0" smtClean="0">
                <a:solidFill>
                  <a:schemeClr val="bg1"/>
                </a:solidFill>
              </a:rPr>
              <a:t>га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полезного пространства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4471" y="2060849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крупных района в зоне парка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27984" y="5229200"/>
            <a:ext cx="4523877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endParaRPr lang="ru-RU" sz="1400" b="1" dirty="0"/>
          </a:p>
          <a:p>
            <a:pPr algn="r"/>
            <a:r>
              <a:rPr lang="ru-RU" sz="1400" b="1" dirty="0" smtClean="0"/>
              <a:t>Администрации города: устройство  парка в спальном районе снизит остроту многих общественных проблем; появится новый источник пополнения городского бюджета;  образуется площадка для культурных мероприятий. </a:t>
            </a:r>
          </a:p>
          <a:p>
            <a:pPr algn="r"/>
            <a:endParaRPr lang="ru-RU" sz="1400" b="1" dirty="0"/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50100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/>
              <a:t>Жителям района:</a:t>
            </a:r>
            <a:r>
              <a:rPr lang="ru-RU" sz="1400" dirty="0"/>
              <a:t> это полезный, многофункциональный ландшафтный комплекс, настоящий центр притяжения, отличное место для культурного отдыха. </a:t>
            </a:r>
          </a:p>
          <a:p>
            <a:pPr algn="r"/>
            <a:r>
              <a:rPr lang="ru-RU" sz="1400" b="1" dirty="0"/>
              <a:t>Администрации района:</a:t>
            </a:r>
            <a:r>
              <a:rPr lang="ru-RU" sz="1400" dirty="0"/>
              <a:t> вместо депрессивной территории появляется достопримечательность, вместо головной боли появляется источник социальных благ.</a:t>
            </a: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4251" y="1317633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Кому будет интересен проект «Парк Мира»?</a:t>
            </a: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" b="14789"/>
          <a:stretch/>
        </p:blipFill>
        <p:spPr>
          <a:xfrm>
            <a:off x="454717" y="5287624"/>
            <a:ext cx="1656183" cy="1116806"/>
          </a:xfrm>
          <a:prstGeom prst="roundRect">
            <a:avLst>
              <a:gd name="adj" fmla="val 10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1" r="6741"/>
          <a:stretch/>
        </p:blipFill>
        <p:spPr>
          <a:xfrm>
            <a:off x="2364008" y="5287624"/>
            <a:ext cx="1726980" cy="1126496"/>
          </a:xfrm>
          <a:prstGeom prst="roundRect">
            <a:avLst>
              <a:gd name="adj" fmla="val 128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2278"/>
            <a:ext cx="3718305" cy="277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0621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7984" y="2077905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0,5</a:t>
            </a:r>
            <a:r>
              <a:rPr lang="ru-RU" sz="1200" b="1" dirty="0" smtClean="0">
                <a:solidFill>
                  <a:schemeClr val="bg1"/>
                </a:solidFill>
              </a:rPr>
              <a:t>млн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жителей рядом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0152" y="2060848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8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магистралей возле парка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4471" y="2052153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60</a:t>
            </a:r>
            <a:r>
              <a:rPr lang="ru-RU" b="1" dirty="0" smtClean="0">
                <a:solidFill>
                  <a:schemeClr val="bg1"/>
                </a:solidFill>
              </a:rPr>
              <a:t>000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чел./в день в течение года</a:t>
            </a:r>
            <a:endParaRPr lang="ru-RU" sz="1200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46637" y="5229175"/>
            <a:ext cx="4495699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endParaRPr lang="ru-RU" sz="1400" b="1" dirty="0"/>
          </a:p>
          <a:p>
            <a:pPr algn="r"/>
            <a:r>
              <a:rPr lang="ru-RU" sz="1400" b="1" dirty="0"/>
              <a:t>Инвесторам: в парке предусмотрены коммерческие </a:t>
            </a:r>
            <a:r>
              <a:rPr lang="ru-RU" sz="1400" b="1" dirty="0" smtClean="0"/>
              <a:t>зоны. Учитывая </a:t>
            </a:r>
            <a:r>
              <a:rPr lang="ru-RU" sz="1400" b="1" dirty="0"/>
              <a:t>его </a:t>
            </a:r>
            <a:r>
              <a:rPr lang="ru-RU" sz="1400" b="1" dirty="0" smtClean="0"/>
              <a:t>посещаемость – </a:t>
            </a:r>
            <a:r>
              <a:rPr lang="ru-RU" sz="1400" b="1" u="sng" dirty="0" smtClean="0"/>
              <a:t>в среднем   </a:t>
            </a:r>
            <a:r>
              <a:rPr lang="ru-RU" sz="1400" b="1" dirty="0" smtClean="0"/>
              <a:t>60000 чел. в день, </a:t>
            </a:r>
            <a:r>
              <a:rPr lang="ru-RU" sz="1400" b="1" u="sng" dirty="0" smtClean="0"/>
              <a:t>в зависимости от сезона </a:t>
            </a:r>
            <a:r>
              <a:rPr lang="ru-RU" sz="1400" b="1" dirty="0" smtClean="0"/>
              <a:t>– они </a:t>
            </a:r>
            <a:r>
              <a:rPr lang="ru-RU" sz="1400" b="1" dirty="0"/>
              <a:t>будут более чем рентабельны. </a:t>
            </a:r>
            <a:endParaRPr lang="ru-RU" sz="1400" b="1" dirty="0" smtClean="0"/>
          </a:p>
          <a:p>
            <a:pPr algn="r"/>
            <a:endParaRPr lang="ru-RU" sz="1400" b="1" dirty="0"/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50100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/>
              <a:t>Иностранным консульствам: </a:t>
            </a:r>
            <a:r>
              <a:rPr lang="ru-RU" sz="1400" dirty="0"/>
              <a:t>в парке предполагается создание мини-парков в национальном стиле: китайского, японского, английского, испанского, немецкого и др. </a:t>
            </a:r>
            <a:endParaRPr lang="ru-RU" sz="1400" dirty="0" smtClean="0"/>
          </a:p>
          <a:p>
            <a:pPr algn="r"/>
            <a:r>
              <a:rPr lang="ru-RU" sz="1400" b="1" dirty="0" smtClean="0"/>
              <a:t>Культурным </a:t>
            </a:r>
            <a:r>
              <a:rPr lang="ru-RU" sz="1400" b="1" dirty="0"/>
              <a:t>организациям:</a:t>
            </a:r>
            <a:r>
              <a:rPr lang="ru-RU" sz="1400" dirty="0"/>
              <a:t> площадки для современного искусства будут весьма актуальны для многих культурных </a:t>
            </a:r>
            <a:r>
              <a:rPr lang="ru-RU" sz="1400" dirty="0" smtClean="0"/>
              <a:t>фондов и организаций.</a:t>
            </a:r>
            <a:endParaRPr lang="ru-RU" sz="1400" dirty="0"/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4251" y="1317633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Кому еще будет интересен проект «Парк Мира»?</a:t>
            </a: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2"/>
          <a:stretch/>
        </p:blipFill>
        <p:spPr>
          <a:xfrm>
            <a:off x="465296" y="5287089"/>
            <a:ext cx="1658431" cy="1117927"/>
          </a:xfrm>
          <a:prstGeom prst="roundRect">
            <a:avLst>
              <a:gd name="adj" fmla="val 120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0"/>
          <a:stretch/>
        </p:blipFill>
        <p:spPr>
          <a:xfrm>
            <a:off x="2353690" y="5287089"/>
            <a:ext cx="1728191" cy="1117926"/>
          </a:xfrm>
          <a:prstGeom prst="roundRect">
            <a:avLst>
              <a:gd name="adj" fmla="val 134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7" y="2132856"/>
            <a:ext cx="3686344" cy="28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99909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9497" y="2061678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9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н</a:t>
            </a:r>
            <a:r>
              <a:rPr lang="ru-RU" sz="1200" dirty="0" smtClean="0">
                <a:solidFill>
                  <a:schemeClr val="bg1"/>
                </a:solidFill>
              </a:rPr>
              <a:t>ациональных мини-парков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1426" y="2044621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общая водная система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4471" y="2038544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тематических зон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27984" y="5229200"/>
            <a:ext cx="4523877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r>
              <a:rPr lang="ru-RU" sz="1400" b="1" dirty="0" smtClean="0"/>
              <a:t>Идея </a:t>
            </a:r>
            <a:r>
              <a:rPr lang="ru-RU" sz="1400" b="1" dirty="0"/>
              <a:t>«Парка мира</a:t>
            </a:r>
            <a:r>
              <a:rPr lang="ru-RU" sz="1400" b="1" dirty="0" smtClean="0"/>
              <a:t>» привносит </a:t>
            </a:r>
            <a:r>
              <a:rPr lang="ru-RU" sz="1400" b="1" dirty="0"/>
              <a:t>в обычные спальные районы самое лучшее из петербургских традиций и современной культурной практики. </a:t>
            </a:r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55617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В Петербурге схожие рекреационные, образовательные и культурные функции выполняет ЦПКиО им. Кирова, но он очень сильно перегружен посетителями и едва справляется с их потоком, его инфраструктура не рассчитана на возрастающие запросы горожан.</a:t>
            </a: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4251" y="1317633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В чем уникальность проекта «Парк мира»?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6"/>
          <a:stretch/>
        </p:blipFill>
        <p:spPr>
          <a:xfrm>
            <a:off x="460821" y="5291932"/>
            <a:ext cx="1656185" cy="1112240"/>
          </a:xfrm>
          <a:prstGeom prst="roundRect">
            <a:avLst>
              <a:gd name="adj" fmla="val 116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90" y="5291933"/>
            <a:ext cx="1728192" cy="1100824"/>
          </a:xfrm>
          <a:prstGeom prst="roundRect">
            <a:avLst>
              <a:gd name="adj" fmla="val 113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3" y="2044621"/>
            <a:ext cx="3695900" cy="290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8690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5"/>
          <a:stretch/>
        </p:blipFill>
        <p:spPr>
          <a:xfrm>
            <a:off x="203692" y="2060850"/>
            <a:ext cx="4116788" cy="46085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48603" y="2077905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I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о</a:t>
            </a:r>
            <a:r>
              <a:rPr lang="ru-RU" sz="1200" dirty="0" smtClean="0">
                <a:solidFill>
                  <a:schemeClr val="bg1"/>
                </a:solidFill>
              </a:rPr>
              <a:t>сушение и дренаж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57855" y="2069376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II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</a:rPr>
              <a:t>геопластика</a:t>
            </a:r>
            <a:r>
              <a:rPr lang="ru-RU" sz="1200" dirty="0" smtClean="0">
                <a:solidFill>
                  <a:schemeClr val="bg1"/>
                </a:solidFill>
              </a:rPr>
              <a:t> и дизайн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12024" y="2060849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III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ландшафтные работы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50141" y="5229200"/>
            <a:ext cx="4501720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r>
              <a:rPr lang="ru-RU" sz="1400" b="1" dirty="0"/>
              <a:t>Ключевой момент:  территория не меняет своего статуса – она остается парковой зоной. Все предлагаемые нами решения укладываются в правовое поле садово-парковой деятельности. </a:t>
            </a:r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50100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Несмотря на масштабность задуманного, проект прекрасно реализуется силами профессиональной ландшафтной </a:t>
            </a:r>
            <a:r>
              <a:rPr lang="ru-RU" sz="1400" dirty="0" smtClean="0"/>
              <a:t>компании с минимальным привлечением субподрядчиков. </a:t>
            </a:r>
            <a:endParaRPr lang="ru-RU" sz="1400" dirty="0"/>
          </a:p>
          <a:p>
            <a:pPr algn="r"/>
            <a:r>
              <a:rPr lang="ru-RU" sz="1400" dirty="0"/>
              <a:t>Основные технологии </a:t>
            </a:r>
            <a:r>
              <a:rPr lang="ru-RU" sz="1400" dirty="0" smtClean="0"/>
              <a:t>– осушение</a:t>
            </a:r>
            <a:r>
              <a:rPr lang="ru-RU" sz="1400" dirty="0"/>
              <a:t>, </a:t>
            </a:r>
            <a:r>
              <a:rPr lang="ru-RU" sz="1400" dirty="0" smtClean="0"/>
              <a:t>устройство дренажа, </a:t>
            </a:r>
            <a:r>
              <a:rPr lang="ru-RU" sz="1400" dirty="0" err="1" smtClean="0"/>
              <a:t>геопластика</a:t>
            </a:r>
            <a:r>
              <a:rPr lang="ru-RU" sz="1400" dirty="0" smtClean="0"/>
              <a:t>, настил </a:t>
            </a:r>
            <a:r>
              <a:rPr lang="ru-RU" sz="1400" dirty="0"/>
              <a:t>газона, высаживание деревьев,  стандартные методы ландшафтного </a:t>
            </a:r>
            <a:r>
              <a:rPr lang="ru-RU" sz="1400" dirty="0" smtClean="0"/>
              <a:t>дизайна</a:t>
            </a:r>
            <a:r>
              <a:rPr lang="ru-RU" sz="1400" dirty="0"/>
              <a:t>. </a:t>
            </a: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4251" y="1317633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Этапы работ по воплощению проекта </a:t>
            </a:r>
            <a:r>
              <a:rPr lang="ru-RU" sz="1800" b="1" dirty="0">
                <a:solidFill>
                  <a:schemeClr val="bg1"/>
                </a:solidFill>
              </a:rPr>
              <a:t>«Парк мира</a:t>
            </a:r>
            <a:r>
              <a:rPr lang="ru-RU" sz="1800" b="1" dirty="0" smtClean="0">
                <a:solidFill>
                  <a:schemeClr val="bg1"/>
                </a:solidFill>
              </a:rPr>
              <a:t>»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8" y="5290278"/>
            <a:ext cx="1658953" cy="1122428"/>
          </a:xfrm>
          <a:prstGeom prst="roundRect">
            <a:avLst>
              <a:gd name="adj" fmla="val 12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2359380" y="5290279"/>
            <a:ext cx="1724247" cy="1122428"/>
          </a:xfrm>
          <a:prstGeom prst="roundRect">
            <a:avLst>
              <a:gd name="adj" fmla="val 12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99236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20214"/>
          <a:stretch/>
        </p:blipFill>
        <p:spPr>
          <a:xfrm>
            <a:off x="203693" y="2077905"/>
            <a:ext cx="4116788" cy="45914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56162" y="2077905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!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высокая доходность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56161" y="5229200"/>
            <a:ext cx="4495699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r>
              <a:rPr lang="ru-RU" sz="1400" b="1" dirty="0" smtClean="0"/>
              <a:t>Строительным компаниям парк </a:t>
            </a:r>
            <a:r>
              <a:rPr lang="ru-RU" sz="1400" b="1" dirty="0"/>
              <a:t>будет интересен как площадка для </a:t>
            </a:r>
            <a:r>
              <a:rPr lang="ru-RU" sz="1400" b="1" dirty="0" smtClean="0"/>
              <a:t>социально </a:t>
            </a:r>
            <a:r>
              <a:rPr lang="ru-RU" sz="1400" b="1" dirty="0"/>
              <a:t>значимых проектов. </a:t>
            </a:r>
          </a:p>
          <a:p>
            <a:pPr algn="r"/>
            <a:r>
              <a:rPr lang="ru-RU" sz="1400" b="1" dirty="0"/>
              <a:t>Возможно привлечение иностранных компаний, особенно в сфере поддержки национальных </a:t>
            </a:r>
            <a:r>
              <a:rPr lang="ru-RU" sz="1400" b="1" dirty="0" smtClean="0"/>
              <a:t>мини-парков.</a:t>
            </a:r>
            <a:endParaRPr lang="ru-RU" sz="1400" b="1" dirty="0"/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35699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Инвесторы могут получить доход </a:t>
            </a:r>
            <a:r>
              <a:rPr lang="ru-RU" sz="1400" b="1" dirty="0"/>
              <a:t>от кафе и ресторанов</a:t>
            </a:r>
            <a:r>
              <a:rPr lang="ru-RU" sz="1400" dirty="0"/>
              <a:t>. </a:t>
            </a:r>
            <a:r>
              <a:rPr lang="ru-RU" sz="1400" dirty="0" smtClean="0"/>
              <a:t>Возможен </a:t>
            </a:r>
            <a:r>
              <a:rPr lang="ru-RU" sz="1400" dirty="0"/>
              <a:t>заработок на </a:t>
            </a:r>
            <a:r>
              <a:rPr lang="ru-RU" sz="1400" b="1" dirty="0"/>
              <a:t>концертах и фестивалях</a:t>
            </a:r>
            <a:r>
              <a:rPr lang="ru-RU" sz="1400" dirty="0"/>
              <a:t> современного искусства – за счет билетов или спонсоров.</a:t>
            </a:r>
          </a:p>
          <a:p>
            <a:pPr algn="r"/>
            <a:r>
              <a:rPr lang="ru-RU" sz="1400" dirty="0"/>
              <a:t>Предполагаются площади для размещения </a:t>
            </a:r>
            <a:r>
              <a:rPr lang="ru-RU" sz="1400" b="1" dirty="0"/>
              <a:t>наружной рекламы</a:t>
            </a:r>
            <a:r>
              <a:rPr lang="ru-RU" sz="1400" dirty="0"/>
              <a:t>: эти места будут интересны производителям спортинвентаря, продуктовым сетям, автопроизводителям, операторам мобильной связи.</a:t>
            </a: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4251" y="1317633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Интересы инвесторов: рентабельность проекта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07943" y="2060848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!!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различные варианты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52506" y="2055482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!!!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большие возможности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7" y="5290505"/>
            <a:ext cx="1660396" cy="1115553"/>
          </a:xfrm>
          <a:prstGeom prst="roundRect">
            <a:avLst>
              <a:gd name="adj" fmla="val 117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5931" r="14274" b="20551"/>
          <a:stretch/>
        </p:blipFill>
        <p:spPr>
          <a:xfrm>
            <a:off x="2357252" y="5290506"/>
            <a:ext cx="1721067" cy="1115553"/>
          </a:xfrm>
          <a:prstGeom prst="roundRect">
            <a:avLst>
              <a:gd name="adj" fmla="val 1166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5535" y="5229200"/>
            <a:ext cx="3744418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"/>
          <a:stretch/>
        </p:blipFill>
        <p:spPr>
          <a:xfrm>
            <a:off x="467544" y="5284118"/>
            <a:ext cx="3600400" cy="1123867"/>
          </a:xfrm>
          <a:prstGeom prst="roundRect">
            <a:avLst>
              <a:gd name="adj" fmla="val 122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7376871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56161" y="2077930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петербургские традиции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54216" y="2060848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современные технологии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96075" y="2060848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полезность и необходимость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46637" y="5229175"/>
            <a:ext cx="4495699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dirty="0" smtClean="0"/>
          </a:p>
          <a:p>
            <a:pPr algn="r"/>
            <a:r>
              <a:rPr lang="ru-RU" sz="1400" b="1" dirty="0"/>
              <a:t>Это современный парк, спланированный на основе самых передовых достижений</a:t>
            </a:r>
            <a:r>
              <a:rPr lang="ru-RU" sz="1400" b="1" dirty="0" smtClean="0"/>
              <a:t>.</a:t>
            </a:r>
            <a:endParaRPr lang="en-US" sz="1400" b="1" dirty="0" smtClean="0"/>
          </a:p>
          <a:p>
            <a:pPr algn="r"/>
            <a:r>
              <a:rPr lang="ru-RU" sz="1400" b="1" dirty="0" smtClean="0"/>
              <a:t>Автор проекта: Сапожникова Елена Сергеевна</a:t>
            </a:r>
          </a:p>
          <a:p>
            <a:pPr algn="r"/>
            <a:r>
              <a:rPr lang="ru-RU" sz="1400" b="1" dirty="0" smtClean="0"/>
              <a:t>Директор Ландшафтной Лаборатории</a:t>
            </a:r>
            <a:r>
              <a:rPr lang="ru-RU" sz="1400" b="1" dirty="0" smtClean="0"/>
              <a:t> </a:t>
            </a:r>
            <a:endParaRPr lang="ru-RU" sz="1400" b="1" dirty="0"/>
          </a:p>
          <a:p>
            <a:endParaRPr lang="ru-RU" sz="14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0480" y="362818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«Парк мира» - </a:t>
            </a:r>
            <a:r>
              <a:rPr lang="ru-RU" sz="1400" dirty="0" smtClean="0"/>
              <a:t>это инновационный </a:t>
            </a:r>
            <a:r>
              <a:rPr lang="ru-RU" sz="1400" dirty="0"/>
              <a:t>и в то же время простой в реализации проект, отвечающий потребностям жителей спального района, социальным и культурным запросам горожан, интересам развития Петербурга. </a:t>
            </a:r>
          </a:p>
          <a:p>
            <a:pPr algn="r"/>
            <a:r>
              <a:rPr lang="ru-RU" sz="1400" dirty="0"/>
              <a:t>Это проект, способный </a:t>
            </a:r>
            <a:r>
              <a:rPr lang="ru-RU" sz="1400" dirty="0" smtClean="0"/>
              <a:t>приносить серьезный доход.</a:t>
            </a:r>
            <a:endParaRPr lang="ru-RU" sz="1400" dirty="0"/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188765" y="1311455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«</a:t>
            </a:r>
            <a:r>
              <a:rPr lang="ru-RU" sz="1800" b="1" dirty="0">
                <a:solidFill>
                  <a:schemeClr val="bg1"/>
                </a:solidFill>
              </a:rPr>
              <a:t>Парк мира</a:t>
            </a:r>
            <a:r>
              <a:rPr lang="ru-RU" sz="1800" b="1" dirty="0" smtClean="0">
                <a:solidFill>
                  <a:schemeClr val="bg1"/>
                </a:solidFill>
              </a:rPr>
              <a:t>» - проект</a:t>
            </a:r>
            <a:r>
              <a:rPr lang="ru-RU" sz="1800" b="1" dirty="0">
                <a:solidFill>
                  <a:schemeClr val="bg1"/>
                </a:solidFill>
              </a:rPr>
              <a:t>, достойный культурной столицы России.</a:t>
            </a: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0" y="2039236"/>
            <a:ext cx="3672410" cy="457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01621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Комплексное решение проблемы запущенных советских парков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6162" y="362818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latin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</a:rPr>
              <a:t>Петербурге, особенно в «спальных районах»  есть немало парков, которые не выполняют основных </a:t>
            </a:r>
            <a:r>
              <a:rPr lang="ru-RU" sz="1400" dirty="0" smtClean="0">
                <a:latin typeface="Calibri" panose="020F0502020204030204" pitchFamily="34" charset="0"/>
              </a:rPr>
              <a:t>функций: </a:t>
            </a:r>
            <a:r>
              <a:rPr lang="ru-RU" sz="1400" dirty="0">
                <a:latin typeface="Calibri" panose="020F0502020204030204" pitchFamily="34" charset="0"/>
              </a:rPr>
              <a:t>рекреационных, образовательных, культурных. Зачастую они изначально </a:t>
            </a:r>
            <a:r>
              <a:rPr lang="ru-RU" sz="1400" dirty="0" smtClean="0">
                <a:latin typeface="Calibri" panose="020F0502020204030204" pitchFamily="34" charset="0"/>
              </a:rPr>
              <a:t>не были приспособлены </a:t>
            </a:r>
            <a:r>
              <a:rPr lang="ru-RU" sz="1400" dirty="0">
                <a:latin typeface="Calibri" panose="020F0502020204030204" pitchFamily="34" charset="0"/>
              </a:rPr>
              <a:t>для таких задач.</a:t>
            </a: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Эти парки можно привести к современным требованиям</a:t>
            </a:r>
            <a:r>
              <a:rPr lang="ru-RU" sz="1400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3" y="2044661"/>
            <a:ext cx="4154012" cy="46246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21615"/>
          <a:stretch/>
        </p:blipFill>
        <p:spPr>
          <a:xfrm>
            <a:off x="2352375" y="5290094"/>
            <a:ext cx="1730821" cy="1104001"/>
          </a:xfrm>
          <a:prstGeom prst="roundRect">
            <a:avLst>
              <a:gd name="adj" fmla="val 133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512915" y="2077930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15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депрессивных парков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13434" y="2069401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154</a:t>
            </a:r>
            <a:endParaRPr lang="ru-RU" sz="48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га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площади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33852" y="2060848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2,5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млн человек живут рядом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12914" y="5229200"/>
            <a:ext cx="4444967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В Петербурге можно создавать современные, интересные, самоокупаемые ландшафтные комплексы на месте депрессивных и полуразрушенных парков.</a:t>
            </a:r>
          </a:p>
          <a:p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2894"/>
          <a:stretch/>
        </p:blipFill>
        <p:spPr>
          <a:xfrm>
            <a:off x="456283" y="5290094"/>
            <a:ext cx="1663398" cy="1129756"/>
          </a:xfrm>
          <a:prstGeom prst="roundRect">
            <a:avLst>
              <a:gd name="adj" fmla="val 1288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" y="974623"/>
            <a:ext cx="1222093" cy="12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2864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Положение дел в депрессивных парках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55983" r="10708" b="6805"/>
          <a:stretch/>
        </p:blipFill>
        <p:spPr>
          <a:xfrm>
            <a:off x="271836" y="2276872"/>
            <a:ext cx="4392488" cy="35283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9445" r="10708" b="46022"/>
          <a:stretch/>
        </p:blipFill>
        <p:spPr>
          <a:xfrm>
            <a:off x="4788025" y="2276873"/>
            <a:ext cx="4154311" cy="3528390"/>
          </a:xfrm>
          <a:prstGeom prst="rect">
            <a:avLst/>
          </a:prstGeom>
        </p:spPr>
      </p:pic>
      <p:pic>
        <p:nvPicPr>
          <p:cNvPr id="7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623"/>
            <a:ext cx="1292347" cy="1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3515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r="15507"/>
          <a:stretch/>
        </p:blipFill>
        <p:spPr>
          <a:xfrm>
            <a:off x="203693" y="2077905"/>
            <a:ext cx="4152284" cy="45914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Реконструкция парков может быть проведена в сжатые сроки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6162" y="350100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 smtClean="0"/>
              <a:t>Проект «Парк </a:t>
            </a:r>
            <a:r>
              <a:rPr lang="ru-RU" sz="1400" dirty="0"/>
              <a:t>мира» станет одной из жемчужин «зеленого ожерелья Петербурга», задуманного еще Петром </a:t>
            </a:r>
            <a:r>
              <a:rPr lang="en-US" sz="1400" dirty="0"/>
              <a:t>I</a:t>
            </a:r>
            <a:r>
              <a:rPr lang="ru-RU" sz="1400" dirty="0"/>
              <a:t>. </a:t>
            </a:r>
            <a:endParaRPr lang="en-US" sz="1400" dirty="0" smtClean="0"/>
          </a:p>
          <a:p>
            <a:pPr algn="r"/>
            <a:r>
              <a:rPr lang="ru-RU" sz="1400" dirty="0" smtClean="0"/>
              <a:t>В </a:t>
            </a:r>
            <a:r>
              <a:rPr lang="ru-RU" sz="1400" dirty="0"/>
              <a:t>советское время город </a:t>
            </a:r>
            <a:r>
              <a:rPr lang="ru-RU" sz="1400" dirty="0" smtClean="0"/>
              <a:t>охватывал </a:t>
            </a:r>
            <a:r>
              <a:rPr lang="ru-RU" sz="1400" dirty="0"/>
              <a:t>Зеленый пояс славы – система парков, посвященных Победе. </a:t>
            </a:r>
            <a:endParaRPr lang="ru-RU" sz="1400" dirty="0" smtClean="0"/>
          </a:p>
          <a:p>
            <a:pPr algn="r"/>
            <a:r>
              <a:rPr lang="ru-RU" sz="1400" dirty="0" smtClean="0"/>
              <a:t>Поэтому </a:t>
            </a:r>
            <a:r>
              <a:rPr lang="ru-RU" sz="1400" dirty="0"/>
              <a:t>наш проект имеет </a:t>
            </a:r>
            <a:r>
              <a:rPr lang="ru-RU" sz="1400" dirty="0" smtClean="0"/>
              <a:t>серьезные исторические </a:t>
            </a:r>
            <a:r>
              <a:rPr lang="ru-RU" sz="1400" dirty="0"/>
              <a:t>предпосылки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56162" y="2077905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года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на работы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89132" y="2060848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компания-подрядчик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24328" y="2060849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100%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готовый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проект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56162" y="5229175"/>
            <a:ext cx="4501720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sz="1400" b="1" dirty="0"/>
              <a:t>Проект «Парк мира» разработан на базе парка им. Академика Сахарова, но все предлагаемые решения можно воплотить на территории почти любого </a:t>
            </a:r>
            <a:r>
              <a:rPr lang="ru-RU" sz="1400" b="1" dirty="0" smtClean="0"/>
              <a:t>парка</a:t>
            </a:r>
            <a:r>
              <a:rPr lang="en-US" sz="1400" b="1" dirty="0" smtClean="0"/>
              <a:t> </a:t>
            </a:r>
            <a:r>
              <a:rPr lang="ru-RU" sz="1400" b="1" dirty="0" smtClean="0"/>
              <a:t>из числа «депрессивных».</a:t>
            </a:r>
            <a:endParaRPr lang="ru-RU" sz="1400" b="1" dirty="0"/>
          </a:p>
          <a:p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/>
          <a:stretch/>
        </p:blipFill>
        <p:spPr>
          <a:xfrm>
            <a:off x="2364581" y="5286249"/>
            <a:ext cx="1724269" cy="1119192"/>
          </a:xfrm>
          <a:prstGeom prst="roundRect">
            <a:avLst>
              <a:gd name="adj" fmla="val 134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r="5705"/>
          <a:stretch/>
        </p:blipFill>
        <p:spPr>
          <a:xfrm>
            <a:off x="456282" y="5288590"/>
            <a:ext cx="1656185" cy="1117744"/>
          </a:xfrm>
          <a:prstGeom prst="roundRect">
            <a:avLst>
              <a:gd name="adj" fmla="val 113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" y="974623"/>
            <a:ext cx="1255378" cy="12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8068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r="22729"/>
          <a:stretch/>
        </p:blipFill>
        <p:spPr>
          <a:xfrm>
            <a:off x="251521" y="2060848"/>
            <a:ext cx="4054414" cy="46085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В чем заключается особенность проекта «Парк мира</a:t>
            </a:r>
            <a:r>
              <a:rPr lang="ru-RU" sz="1800" b="1" dirty="0" smtClean="0">
                <a:solidFill>
                  <a:schemeClr val="bg1"/>
                </a:solidFill>
              </a:rPr>
              <a:t>»?</a:t>
            </a:r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6162" y="362818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В </a:t>
            </a:r>
            <a:r>
              <a:rPr lang="ru-RU" sz="1400" dirty="0" smtClean="0"/>
              <a:t>проекте заранее учтена прогулочная, спортивная, культурная и концертная инфраструктура. В парке можно </a:t>
            </a:r>
            <a:r>
              <a:rPr lang="ru-RU" sz="1400" dirty="0"/>
              <a:t>не только гулять и заниматься спортом, но и проводить </a:t>
            </a:r>
            <a:r>
              <a:rPr lang="ru-RU" sz="1400" dirty="0" smtClean="0"/>
              <a:t>городские </a:t>
            </a:r>
            <a:r>
              <a:rPr lang="ru-RU" sz="1400" dirty="0"/>
              <a:t>мероприятия, международные фестивали, организовывать </a:t>
            </a:r>
            <a:r>
              <a:rPr lang="ru-RU" sz="1400" dirty="0" smtClean="0"/>
              <a:t>культурные </a:t>
            </a:r>
            <a:r>
              <a:rPr lang="ru-RU" sz="1400" dirty="0"/>
              <a:t>события не только </a:t>
            </a:r>
            <a:r>
              <a:rPr lang="ru-RU" sz="1400" dirty="0" smtClean="0"/>
              <a:t>городского</a:t>
            </a:r>
            <a:r>
              <a:rPr lang="ru-RU" sz="1400" dirty="0"/>
              <a:t>, и даже европейского уровня.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1238" y="2077930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спокойный отдых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0152" y="2060848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!!</a:t>
            </a:r>
            <a:endParaRPr lang="ru-RU" sz="48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активный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отдых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4471" y="2060849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!!!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культурные мероприятия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1238" y="5229201"/>
            <a:ext cx="4540623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algn="r"/>
            <a:r>
              <a:rPr lang="ru-RU" sz="1400" b="1" dirty="0" smtClean="0"/>
              <a:t>В парке сохранятся старые </a:t>
            </a:r>
            <a:r>
              <a:rPr lang="ru-RU" sz="1400" b="1" dirty="0" err="1" smtClean="0"/>
              <a:t>высокостойные</a:t>
            </a:r>
            <a:r>
              <a:rPr lang="ru-RU" sz="1400" b="1" dirty="0" smtClean="0"/>
              <a:t> деревья, добавятся новые посадки, цветники, пруды, национальные мини-парки, места для активного отдыха, детские площадки, памятники и арт-объекты.</a:t>
            </a:r>
            <a:endParaRPr lang="ru-RU" sz="1400" b="1" dirty="0"/>
          </a:p>
          <a:p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1029" name="Picture 5" descr="C:\Users\marakulinuv\Documents\Документы\Парк Елена\Тексты Парк мира\Лицевая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5275976"/>
            <a:ext cx="1664219" cy="1140152"/>
          </a:xfrm>
          <a:prstGeom prst="roundRect">
            <a:avLst>
              <a:gd name="adj" fmla="val 129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r="2323"/>
          <a:stretch/>
        </p:blipFill>
        <p:spPr>
          <a:xfrm>
            <a:off x="2350995" y="5282035"/>
            <a:ext cx="1733581" cy="1134093"/>
          </a:xfrm>
          <a:prstGeom prst="roundRect">
            <a:avLst>
              <a:gd name="adj" fmla="val 137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812605"/>
            <a:ext cx="1276127" cy="12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2447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Общий план «Парка Мира»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2" y="2077930"/>
            <a:ext cx="3661535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77929"/>
            <a:ext cx="2896130" cy="45914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92280" y="2077930"/>
            <a:ext cx="1850056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100" dirty="0" smtClean="0"/>
              <a:t>Общественное пространство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Национальные мини-парки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Водная система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Система островов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Зона активного отдыха и спорта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Зона спокойного отдыха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Зона искусства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Кинетический сад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Зона экологии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Двухуровневая велодорожка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Гроты-рестораны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Сцены и выставочные пространства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Цветники и </a:t>
            </a:r>
            <a:r>
              <a:rPr lang="ru-RU" sz="1100" dirty="0" err="1" smtClean="0"/>
              <a:t>рокарии</a:t>
            </a:r>
            <a:endParaRPr lang="ru-RU" sz="1100" dirty="0" smtClean="0"/>
          </a:p>
          <a:p>
            <a:pPr marL="228600" indent="-228600">
              <a:buAutoNum type="arabicPeriod"/>
            </a:pPr>
            <a:r>
              <a:rPr lang="ru-RU" sz="1100" dirty="0" smtClean="0"/>
              <a:t>Детские площадки</a:t>
            </a:r>
          </a:p>
          <a:p>
            <a:pPr marL="228600" indent="-228600">
              <a:buAutoNum type="arabicPeriod"/>
            </a:pPr>
            <a:r>
              <a:rPr lang="ru-RU" sz="1100" dirty="0" err="1" smtClean="0"/>
              <a:t>Высокостойные</a:t>
            </a:r>
            <a:r>
              <a:rPr lang="ru-RU" sz="1100" dirty="0" smtClean="0"/>
              <a:t> деревья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Зона экстремального спорта, </a:t>
            </a:r>
            <a:r>
              <a:rPr lang="ru-RU" sz="1100" dirty="0" err="1" smtClean="0"/>
              <a:t>скейт</a:t>
            </a:r>
            <a:r>
              <a:rPr lang="ru-RU" sz="1100" dirty="0" smtClean="0"/>
              <a:t>-парк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Развитая сеть дорожек</a:t>
            </a:r>
          </a:p>
          <a:p>
            <a:pPr marL="228600" indent="-228600">
              <a:buAutoNum type="arabicPeriod"/>
            </a:pPr>
            <a:r>
              <a:rPr lang="ru-RU" sz="1100" dirty="0" smtClean="0"/>
              <a:t>Устойчивые к </a:t>
            </a:r>
            <a:r>
              <a:rPr lang="ru-RU" sz="1100" dirty="0" err="1" smtClean="0"/>
              <a:t>вытаптыванию</a:t>
            </a:r>
            <a:r>
              <a:rPr lang="ru-RU" sz="1100" dirty="0" smtClean="0"/>
              <a:t> газоны</a:t>
            </a:r>
          </a:p>
          <a:p>
            <a:pPr algn="r"/>
            <a:endParaRPr lang="ru-RU" sz="1100" dirty="0"/>
          </a:p>
          <a:p>
            <a:pPr algn="r"/>
            <a:endParaRPr lang="ru-RU" sz="1100" dirty="0" smtClean="0"/>
          </a:p>
          <a:p>
            <a:pPr algn="r"/>
            <a:endParaRPr lang="ru-RU" sz="1100" dirty="0"/>
          </a:p>
          <a:p>
            <a:pPr algn="r"/>
            <a:endParaRPr lang="ru-RU" sz="1100" dirty="0" smtClean="0"/>
          </a:p>
        </p:txBody>
      </p:sp>
      <p:pic>
        <p:nvPicPr>
          <p:cNvPr id="8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" y="1088160"/>
            <a:ext cx="1195757" cy="12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9853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Общий вид «Парка Мира»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9" r="674"/>
          <a:stretch/>
        </p:blipFill>
        <p:spPr>
          <a:xfrm>
            <a:off x="261214" y="2230510"/>
            <a:ext cx="8644662" cy="4294834"/>
          </a:xfrm>
          <a:prstGeom prst="rect">
            <a:avLst/>
          </a:prstGeom>
        </p:spPr>
      </p:pic>
      <p:pic>
        <p:nvPicPr>
          <p:cNvPr id="7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330"/>
            <a:ext cx="1195757" cy="12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0091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088160"/>
            <a:ext cx="8067445" cy="612648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6600"/>
              </a:buClr>
              <a:buNone/>
            </a:pPr>
            <a:endParaRPr lang="ru-RU" sz="1400" b="1" dirty="0" smtClean="0">
              <a:solidFill>
                <a:srgbClr val="0066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Проекты различных зон «Парка Мира»</a:t>
            </a:r>
            <a:r>
              <a:rPr lang="ru-RU" sz="1800" dirty="0">
                <a:solidFill>
                  <a:srgbClr val="006600"/>
                </a:solidFill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/>
          <a:stretch/>
        </p:blipFill>
        <p:spPr>
          <a:xfrm>
            <a:off x="280902" y="5364812"/>
            <a:ext cx="2122190" cy="1448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/>
          <a:stretch/>
        </p:blipFill>
        <p:spPr>
          <a:xfrm>
            <a:off x="2449810" y="5364812"/>
            <a:ext cx="2122190" cy="1448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/>
          <a:stretch/>
        </p:blipFill>
        <p:spPr>
          <a:xfrm>
            <a:off x="4610050" y="5364812"/>
            <a:ext cx="2122190" cy="1448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/>
          <a:stretch/>
        </p:blipFill>
        <p:spPr>
          <a:xfrm>
            <a:off x="6784180" y="5364812"/>
            <a:ext cx="2158155" cy="1448564"/>
          </a:xfrm>
          <a:prstGeom prst="rect">
            <a:avLst/>
          </a:prstGeom>
        </p:spPr>
      </p:pic>
      <p:pic>
        <p:nvPicPr>
          <p:cNvPr id="11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\LANDSCAPE\парк мира\Vid_2-3.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2" y="1988840"/>
            <a:ext cx="8661434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2031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akulinuv\Documents\Документы\Парк Елена\Тексты Парк мира\Лицевая 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r="11216"/>
          <a:stretch/>
        </p:blipFill>
        <p:spPr bwMode="auto">
          <a:xfrm>
            <a:off x="203692" y="2060849"/>
            <a:ext cx="4102242" cy="46313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5757" y="1232756"/>
            <a:ext cx="7746579" cy="6120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93187" y="1196752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Здесь будет удобно всем – пенсионерам, родителям,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7" y="5229175"/>
            <a:ext cx="1777676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619" y="5229200"/>
            <a:ext cx="1844334" cy="12337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7984" y="2077905"/>
            <a:ext cx="1339974" cy="127908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д</a:t>
            </a:r>
            <a:r>
              <a:rPr lang="ru-RU" sz="1200" dirty="0" smtClean="0">
                <a:solidFill>
                  <a:schemeClr val="bg1"/>
                </a:solidFill>
              </a:rPr>
              <a:t>ля жителей всех возрастов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47453" y="2077930"/>
            <a:ext cx="1366878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2</a:t>
            </a:r>
            <a:endParaRPr lang="ru-RU" sz="48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для разных увлечений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24328" y="2060849"/>
            <a:ext cx="1418009" cy="129614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отдых, спорт, искусство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27984" y="5229201"/>
            <a:ext cx="4501720" cy="1233678"/>
          </a:xfrm>
          <a:prstGeom prst="roundRect">
            <a:avLst/>
          </a:prstGeom>
          <a:solidFill>
            <a:srgbClr val="006600"/>
          </a:solidFill>
          <a:ln w="76200"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/>
          </a:p>
          <a:p>
            <a:pPr algn="r"/>
            <a:r>
              <a:rPr lang="ru-RU" sz="1400" b="1" dirty="0" smtClean="0"/>
              <a:t>В </a:t>
            </a:r>
            <a:r>
              <a:rPr lang="ru-RU" sz="1400" b="1" dirty="0"/>
              <a:t>парке будет зона образовательной деятельности, зона экологии, </a:t>
            </a:r>
            <a:r>
              <a:rPr lang="ru-RU" sz="1400" b="1" dirty="0" smtClean="0"/>
              <a:t>пространства </a:t>
            </a:r>
            <a:r>
              <a:rPr lang="ru-RU" sz="1400" b="1" dirty="0"/>
              <a:t>для концертов и выставок современного искусства, интерактивные площадки, места для детских игр, о</a:t>
            </a:r>
            <a:r>
              <a:rPr lang="ru-RU" sz="1400" b="1" dirty="0" smtClean="0"/>
              <a:t>бщественные </a:t>
            </a:r>
            <a:r>
              <a:rPr lang="ru-RU" sz="1400" b="1" dirty="0"/>
              <a:t>территории.</a:t>
            </a:r>
          </a:p>
          <a:p>
            <a:endParaRPr lang="ru-RU" sz="1400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364502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В парке появится система прудов с островами. Ажурные мостики соединят несколько мини-парков в национальном стиле: российский, японский, китайский, английский, испанский, итальянский и другие.</a:t>
            </a:r>
          </a:p>
          <a:p>
            <a:pPr algn="r"/>
            <a:r>
              <a:rPr lang="ru-RU" sz="1400" dirty="0" smtClean="0"/>
              <a:t>В </a:t>
            </a:r>
            <a:r>
              <a:rPr lang="ru-RU" sz="1400" dirty="0"/>
              <a:t>центре парка разместится кольцевая велодорожка, - зимой она превратится в лыжную трассу.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3" y="5282035"/>
            <a:ext cx="1656184" cy="1133054"/>
          </a:xfrm>
          <a:prstGeom prst="roundRect">
            <a:avLst>
              <a:gd name="adj" fmla="val 125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-1" b="1515"/>
          <a:stretch/>
        </p:blipFill>
        <p:spPr>
          <a:xfrm>
            <a:off x="2359819" y="5292465"/>
            <a:ext cx="1722062" cy="1122623"/>
          </a:xfrm>
          <a:prstGeom prst="roundRect">
            <a:avLst>
              <a:gd name="adj" fmla="val 112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Объект 1"/>
          <p:cNvSpPr txBox="1">
            <a:spLocks/>
          </p:cNvSpPr>
          <p:nvPr/>
        </p:nvSpPr>
        <p:spPr>
          <a:xfrm>
            <a:off x="2193187" y="1101609"/>
            <a:ext cx="8355477" cy="8152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молодежи </a:t>
            </a:r>
            <a:r>
              <a:rPr lang="ru-RU" sz="1800" b="1" dirty="0">
                <a:solidFill>
                  <a:schemeClr val="bg1"/>
                </a:solidFill>
              </a:rPr>
              <a:t>и людям зрелого возраста.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 </a:t>
            </a:r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2" descr="F:\ЛАНДШАФТ\LANDLABSPB\ЛОГОТИП\logo\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9908"/>
            <a:ext cx="1160261" cy="1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47856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1784</TotalTime>
  <Words>995</Words>
  <Application>Microsoft Office PowerPoint</Application>
  <PresentationFormat>Экран (4:3)</PresentationFormat>
  <Paragraphs>191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fomina</dc:creator>
  <cp:lastModifiedBy>User</cp:lastModifiedBy>
  <cp:revision>282</cp:revision>
  <cp:lastPrinted>2014-09-25T08:32:51Z</cp:lastPrinted>
  <dcterms:created xsi:type="dcterms:W3CDTF">2013-06-21T05:30:06Z</dcterms:created>
  <dcterms:modified xsi:type="dcterms:W3CDTF">2017-02-06T05:39:54Z</dcterms:modified>
</cp:coreProperties>
</file>